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90" r:id="rId5"/>
    <p:sldId id="294" r:id="rId6"/>
    <p:sldId id="305" r:id="rId7"/>
    <p:sldId id="309" r:id="rId8"/>
    <p:sldId id="310" r:id="rId9"/>
    <p:sldId id="301" r:id="rId10"/>
    <p:sldId id="303" r:id="rId11"/>
    <p:sldId id="304" r:id="rId12"/>
    <p:sldId id="307" r:id="rId13"/>
    <p:sldId id="308" r:id="rId14"/>
    <p:sldId id="306" r:id="rId15"/>
    <p:sldId id="297" r:id="rId16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0F7"/>
    <a:srgbClr val="1117FB"/>
    <a:srgbClr val="04ADBF"/>
    <a:srgbClr val="230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2015.11.19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9008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2015.11.19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957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2015.11.19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4094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2015.11.19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2874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2015.11.19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2959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2015.11.19</a:t>
            </a:fld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5000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2015.11.19</a:t>
            </a:fld>
            <a:endParaRPr lang="lt-L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8254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2015.11.19</a:t>
            </a:fld>
            <a:endParaRPr lang="lt-L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4207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2015.11.19</a:t>
            </a:fld>
            <a:endParaRPr lang="lt-L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7153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2015.11.19</a:t>
            </a:fld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7794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2015.11.19</a:t>
            </a:fld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3986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057D6-85C9-4931-B92D-913ADD60123A}" type="datetimeFigureOut">
              <a:rPr lang="lt-LT" smtClean="0"/>
              <a:t>2015.11.19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6442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39552" y="4581128"/>
            <a:ext cx="7632848" cy="2016224"/>
          </a:xfrm>
        </p:spPr>
        <p:txBody>
          <a:bodyPr anchor="ctr">
            <a:normAutofit fontScale="47500" lnSpcReduction="20000"/>
          </a:bodyPr>
          <a:lstStyle/>
          <a:p>
            <a:pPr algn="l">
              <a:spcBef>
                <a:spcPts val="0"/>
              </a:spcBef>
            </a:pPr>
            <a:r>
              <a:rPr lang="lt-LT" sz="8200" b="1" dirty="0">
                <a:solidFill>
                  <a:srgbClr val="04AD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Internetinių renginių galimybės naujajame </a:t>
            </a:r>
            <a:r>
              <a:rPr lang="lt-LT" sz="8200" b="1" dirty="0" smtClean="0">
                <a:solidFill>
                  <a:srgbClr val="04AD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darbastalyje</a:t>
            </a:r>
            <a:endParaRPr lang="en-US" sz="8200" b="1" dirty="0" smtClean="0">
              <a:solidFill>
                <a:srgbClr val="04AD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4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lt-LT" sz="4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11 19</a:t>
            </a:r>
            <a:endParaRPr lang="en-US" sz="4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4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4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Laima</a:t>
            </a:r>
            <a:r>
              <a:rPr lang="lt-LT" sz="4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4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Vidauskienė</a:t>
            </a:r>
            <a:endParaRPr lang="en-US" sz="4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268760"/>
            <a:ext cx="2956736" cy="201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6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143000"/>
          </a:xfrm>
        </p:spPr>
        <p:txBody>
          <a:bodyPr/>
          <a:lstStyle/>
          <a:p>
            <a:r>
              <a:rPr lang="lt-LT" dirty="0" smtClean="0">
                <a:solidFill>
                  <a:srgbClr val="1520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Dalijimosi erdvė</a:t>
            </a:r>
            <a:endParaRPr lang="lt-LT" dirty="0">
              <a:solidFill>
                <a:srgbClr val="1520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3"/>
          <p:cNvPicPr>
            <a:picLocks noGrp="1"/>
          </p:cNvPicPr>
          <p:nvPr>
            <p:ph idx="1"/>
          </p:nvPr>
        </p:nvPicPr>
        <p:blipFill rotWithShape="1">
          <a:blip r:embed="rId2"/>
          <a:srcRect t="3044" b="6157"/>
          <a:stretch/>
        </p:blipFill>
        <p:spPr bwMode="auto">
          <a:xfrm>
            <a:off x="143508" y="1916832"/>
            <a:ext cx="8856984" cy="4536504"/>
          </a:xfrm>
          <a:prstGeom prst="rect">
            <a:avLst/>
          </a:prstGeom>
          <a:ln w="38100">
            <a:solidFill>
              <a:srgbClr val="184CF4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755576" y="2348880"/>
            <a:ext cx="936104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46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2"/>
          <p:cNvPicPr>
            <a:picLocks noGrp="1"/>
          </p:cNvPicPr>
          <p:nvPr>
            <p:ph idx="1"/>
          </p:nvPr>
        </p:nvPicPr>
        <p:blipFill rotWithShape="1">
          <a:blip r:embed="rId2"/>
          <a:srcRect l="623" t="3044" r="1" b="5870"/>
          <a:stretch/>
        </p:blipFill>
        <p:spPr bwMode="auto">
          <a:xfrm>
            <a:off x="251520" y="1700808"/>
            <a:ext cx="8640960" cy="4891682"/>
          </a:xfrm>
          <a:prstGeom prst="rect">
            <a:avLst/>
          </a:prstGeom>
          <a:ln w="38100">
            <a:solidFill>
              <a:srgbClr val="1520F7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788024" y="5711552"/>
            <a:ext cx="1418456" cy="3817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881901" y="4814447"/>
            <a:ext cx="1230701" cy="2653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39952" y="3486708"/>
            <a:ext cx="2066528" cy="6959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15816" y="2996952"/>
            <a:ext cx="2751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b="1" dirty="0" smtClean="0">
                <a:solidFill>
                  <a:srgbClr val="1520F7"/>
                </a:solidFill>
              </a:rPr>
              <a:t>Renginio vedėjas, lektoriai </a:t>
            </a:r>
            <a:endParaRPr lang="lt-LT" b="1" dirty="0">
              <a:solidFill>
                <a:srgbClr val="1520F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39712" y="4629781"/>
            <a:ext cx="217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b="1" dirty="0" smtClean="0">
                <a:solidFill>
                  <a:srgbClr val="1520F7"/>
                </a:solidFill>
              </a:rPr>
              <a:t>Seminaro klausytojai</a:t>
            </a:r>
            <a:endParaRPr lang="lt-LT" b="1" dirty="0">
              <a:solidFill>
                <a:srgbClr val="1520F7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4970" y="5662507"/>
            <a:ext cx="160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b="1" dirty="0" smtClean="0">
                <a:solidFill>
                  <a:srgbClr val="1520F7"/>
                </a:solidFill>
              </a:rPr>
              <a:t>Pokalbių skiltis</a:t>
            </a:r>
            <a:endParaRPr lang="lt-LT" b="1" dirty="0">
              <a:solidFill>
                <a:srgbClr val="1520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/>
          <a:lstStyle/>
          <a:p>
            <a:r>
              <a:rPr lang="lt-LT" dirty="0" smtClean="0">
                <a:solidFill>
                  <a:srgbClr val="1520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Diskusijų erdvė</a:t>
            </a:r>
            <a:endParaRPr lang="lt-LT" dirty="0">
              <a:solidFill>
                <a:srgbClr val="1520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5"/>
          <p:cNvPicPr>
            <a:picLocks noGrp="1"/>
          </p:cNvPicPr>
          <p:nvPr>
            <p:ph idx="1"/>
          </p:nvPr>
        </p:nvPicPr>
        <p:blipFill rotWithShape="1">
          <a:blip r:embed="rId2"/>
          <a:srcRect l="623" t="3322" r="1" b="6146"/>
          <a:stretch/>
        </p:blipFill>
        <p:spPr bwMode="auto">
          <a:xfrm>
            <a:off x="179512" y="1916832"/>
            <a:ext cx="8784976" cy="4608512"/>
          </a:xfrm>
          <a:prstGeom prst="rect">
            <a:avLst/>
          </a:prstGeom>
          <a:ln w="38100">
            <a:solidFill>
              <a:srgbClr val="0000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val 2"/>
          <p:cNvSpPr/>
          <p:nvPr/>
        </p:nvSpPr>
        <p:spPr>
          <a:xfrm>
            <a:off x="20472" y="4581128"/>
            <a:ext cx="1008112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" name="Oval 4"/>
          <p:cNvSpPr/>
          <p:nvPr/>
        </p:nvSpPr>
        <p:spPr>
          <a:xfrm>
            <a:off x="3131840" y="4591685"/>
            <a:ext cx="936104" cy="4637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7363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6"/>
          <p:cNvPicPr>
            <a:picLocks noGrp="1"/>
          </p:cNvPicPr>
          <p:nvPr>
            <p:ph idx="1"/>
          </p:nvPr>
        </p:nvPicPr>
        <p:blipFill rotWithShape="1">
          <a:blip r:embed="rId2"/>
          <a:srcRect t="3045" b="5881"/>
          <a:stretch/>
        </p:blipFill>
        <p:spPr bwMode="auto">
          <a:xfrm>
            <a:off x="179512" y="1916832"/>
            <a:ext cx="8784976" cy="4680520"/>
          </a:xfrm>
          <a:prstGeom prst="rect">
            <a:avLst/>
          </a:prstGeom>
          <a:ln w="38100">
            <a:solidFill>
              <a:srgbClr val="1520F7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648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>
            <a:noAutofit/>
          </a:bodyPr>
          <a:lstStyle/>
          <a:p>
            <a:r>
              <a:rPr lang="lt-LT" dirty="0" smtClean="0">
                <a:solidFill>
                  <a:srgbClr val="1520F7"/>
                </a:solidFill>
              </a:rPr>
              <a:t>Bendradarbiavimo erdvė</a:t>
            </a:r>
            <a:endParaRPr lang="lt-LT" dirty="0">
              <a:solidFill>
                <a:srgbClr val="1520F7"/>
              </a:solidFill>
            </a:endParaRPr>
          </a:p>
        </p:txBody>
      </p:sp>
      <p:pic>
        <p:nvPicPr>
          <p:cNvPr id="4" name="Paveikslėlis 7"/>
          <p:cNvPicPr>
            <a:picLocks noGrp="1"/>
          </p:cNvPicPr>
          <p:nvPr>
            <p:ph idx="1"/>
          </p:nvPr>
        </p:nvPicPr>
        <p:blipFill rotWithShape="1">
          <a:blip r:embed="rId2"/>
          <a:srcRect l="467" t="3598" r="-1" b="5881"/>
          <a:stretch/>
        </p:blipFill>
        <p:spPr bwMode="auto">
          <a:xfrm>
            <a:off x="179512" y="1772816"/>
            <a:ext cx="8784976" cy="4824536"/>
          </a:xfrm>
          <a:prstGeom prst="rect">
            <a:avLst/>
          </a:prstGeom>
          <a:ln w="38100">
            <a:solidFill>
              <a:srgbClr val="0000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5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7" y="4077072"/>
            <a:ext cx="7692698" cy="134297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750"/>
              </a:spcBef>
            </a:pPr>
            <a:r>
              <a:rPr lang="en-US" sz="5500" dirty="0" smtClean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lt-LT" sz="5500" dirty="0" err="1" smtClean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ėkmės</a:t>
            </a:r>
            <a:r>
              <a:rPr lang="lt-LT" sz="5500" dirty="0" smtClean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jūsų </a:t>
            </a:r>
            <a:r>
              <a:rPr lang="en-US" sz="5500" dirty="0" err="1" smtClean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projektin</a:t>
            </a:r>
            <a:r>
              <a:rPr lang="lt-LT" sz="5500" dirty="0" err="1" smtClean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ėje</a:t>
            </a:r>
            <a:r>
              <a:rPr lang="lt-LT" sz="5500" dirty="0" smtClean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veikloje</a:t>
            </a:r>
            <a:r>
              <a:rPr lang="en-US" sz="5500" dirty="0" smtClean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lt-LT" sz="5500" dirty="0">
              <a:solidFill>
                <a:srgbClr val="1117F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140" y="1556792"/>
            <a:ext cx="4151553" cy="223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1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07" y="600012"/>
            <a:ext cx="3808019" cy="68585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sz="55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Renginiai</a:t>
            </a:r>
            <a:endParaRPr lang="lt-LT" sz="5500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844824"/>
            <a:ext cx="7570407" cy="4659227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sp>
        <p:nvSpPr>
          <p:cNvPr id="3" name="Oval 2"/>
          <p:cNvSpPr/>
          <p:nvPr/>
        </p:nvSpPr>
        <p:spPr>
          <a:xfrm>
            <a:off x="3923928" y="2276872"/>
            <a:ext cx="1099203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0965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6616331" cy="151216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lt-LT" sz="28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Suteikiama galimybė visiems programos „eTwinning“ dalyviams organizuoti bei vykdyti vietinius ir internetinius </a:t>
            </a:r>
            <a:r>
              <a:rPr lang="lt-LT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renginius</a:t>
            </a:r>
            <a:r>
              <a:rPr lang="lt-LT" sz="28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959" y="2350555"/>
            <a:ext cx="7483934" cy="4209713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70816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50" y="908720"/>
            <a:ext cx="6040267" cy="85721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lt-LT" sz="55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Renginio registracija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159" y="2132856"/>
            <a:ext cx="7594734" cy="4564556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sp>
        <p:nvSpPr>
          <p:cNvPr id="3" name="Oval 2"/>
          <p:cNvSpPr/>
          <p:nvPr/>
        </p:nvSpPr>
        <p:spPr>
          <a:xfrm>
            <a:off x="2843808" y="6165304"/>
            <a:ext cx="2160240" cy="5321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889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06199"/>
            <a:ext cx="8133772" cy="4259118"/>
          </a:xfrm>
          <a:ln w="38100">
            <a:solidFill>
              <a:srgbClr val="0000FF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7504" y="188640"/>
            <a:ext cx="684076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lt-LT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iekvienas</a:t>
            </a:r>
            <a:r>
              <a:rPr lang="lt-LT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programos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eTwinning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dalyvis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gali sukurti internetinį renginį su failų archyvu, forumu ir - svarbiausia - vaizdo konferencijų kambariu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(veikiančiu sistemoje „Adobe Connect 9“),</a:t>
            </a:r>
            <a:r>
              <a:rPr lang="lt-LT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kuriame galima realiu laiku bendrauti, bendradarbiauti ir dalintis su kolegomis iš kitų Europos šalių.</a:t>
            </a:r>
          </a:p>
        </p:txBody>
      </p:sp>
    </p:spTree>
    <p:extLst>
      <p:ext uri="{BB962C8B-B14F-4D97-AF65-F5344CB8AC3E}">
        <p14:creationId xmlns:p14="http://schemas.microsoft.com/office/powerpoint/2010/main" val="38172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517632" cy="1584176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t-LT" sz="3600" dirty="0" smtClean="0">
                <a:solidFill>
                  <a:srgbClr val="1520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Kaip </a:t>
            </a:r>
            <a:r>
              <a:rPr lang="en-US" sz="3600" dirty="0" err="1" smtClean="0">
                <a:solidFill>
                  <a:srgbClr val="1520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prisijungti</a:t>
            </a:r>
            <a:r>
              <a:rPr lang="en-US" sz="3600" dirty="0" smtClean="0">
                <a:solidFill>
                  <a:srgbClr val="1520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1520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prie</a:t>
            </a:r>
            <a:r>
              <a:rPr lang="en-US" sz="3600" dirty="0" smtClean="0">
                <a:solidFill>
                  <a:srgbClr val="1520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3600" dirty="0" smtClean="0">
                <a:solidFill>
                  <a:srgbClr val="1520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3600" dirty="0" err="1" smtClean="0">
                <a:solidFill>
                  <a:srgbClr val="1520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aizdo</a:t>
            </a:r>
            <a:r>
              <a:rPr lang="lt-LT" sz="3600" dirty="0" smtClean="0">
                <a:solidFill>
                  <a:srgbClr val="1520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1520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solidFill>
                  <a:srgbClr val="1520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1520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3600" dirty="0" smtClean="0">
                <a:solidFill>
                  <a:srgbClr val="1520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konferencijos </a:t>
            </a:r>
            <a:r>
              <a:rPr lang="lt-LT" sz="3600" dirty="0" err="1" smtClean="0">
                <a:solidFill>
                  <a:srgbClr val="1520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rengin</a:t>
            </a:r>
            <a:r>
              <a:rPr lang="en-US" sz="3600" dirty="0" err="1" smtClean="0">
                <a:solidFill>
                  <a:srgbClr val="1520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</a:t>
            </a:r>
            <a:r>
              <a:rPr lang="en-US" sz="3600" dirty="0" smtClean="0">
                <a:solidFill>
                  <a:srgbClr val="1520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3600" dirty="0" smtClean="0">
                <a:solidFill>
                  <a:srgbClr val="1520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rgbClr val="1520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I</a:t>
            </a:r>
            <a:r>
              <a:rPr lang="lt-LT" sz="3600" dirty="0" smtClean="0">
                <a:solidFill>
                  <a:srgbClr val="1520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 pradžios puslapio;</a:t>
            </a:r>
            <a:r>
              <a:rPr lang="lt-LT" sz="4000" dirty="0">
                <a:solidFill>
                  <a:srgbClr val="1520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lt-LT" sz="4000" dirty="0">
                <a:solidFill>
                  <a:srgbClr val="1520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t-LT" dirty="0">
              <a:solidFill>
                <a:srgbClr val="1520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828" t="8571" r="1949" b="6602"/>
          <a:stretch/>
        </p:blipFill>
        <p:spPr bwMode="auto">
          <a:xfrm>
            <a:off x="395536" y="2420888"/>
            <a:ext cx="8229600" cy="4078913"/>
          </a:xfrm>
          <a:prstGeom prst="rect">
            <a:avLst/>
          </a:prstGeom>
          <a:ln w="34925">
            <a:solidFill>
              <a:srgbClr val="1520F7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1115616" y="4653136"/>
            <a:ext cx="1296144" cy="5543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6559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lt-LT" sz="2400" dirty="0" smtClean="0">
                <a:solidFill>
                  <a:srgbClr val="1520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lt-LT" sz="2400" dirty="0" smtClean="0">
                <a:solidFill>
                  <a:srgbClr val="1520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t-LT" sz="2400" dirty="0">
                <a:solidFill>
                  <a:srgbClr val="1520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lt-LT" sz="2400" dirty="0">
                <a:solidFill>
                  <a:srgbClr val="1520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t-LT" sz="3600" dirty="0" smtClean="0">
                <a:solidFill>
                  <a:srgbClr val="1520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solidFill>
                  <a:srgbClr val="1520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dirty="0">
                <a:solidFill>
                  <a:srgbClr val="1520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lt-LT" sz="3600" dirty="0">
                <a:solidFill>
                  <a:srgbClr val="1520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 </a:t>
            </a:r>
            <a:r>
              <a:rPr lang="lt-LT" sz="3600" dirty="0" smtClean="0">
                <a:solidFill>
                  <a:srgbClr val="1520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nuorodos „Renginiai“;</a:t>
            </a:r>
            <a:endParaRPr lang="lt-LT" sz="36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659" t="8867" r="3113" b="6305"/>
          <a:stretch/>
        </p:blipFill>
        <p:spPr bwMode="auto">
          <a:xfrm>
            <a:off x="323528" y="1780521"/>
            <a:ext cx="8568952" cy="4312775"/>
          </a:xfrm>
          <a:prstGeom prst="rect">
            <a:avLst/>
          </a:prstGeom>
          <a:ln w="38100">
            <a:solidFill>
              <a:srgbClr val="1520F7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763688" y="2996952"/>
            <a:ext cx="3096344" cy="22322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55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1498178"/>
          </a:xfrm>
        </p:spPr>
        <p:txBody>
          <a:bodyPr>
            <a:normAutofit/>
          </a:bodyPr>
          <a:lstStyle/>
          <a:p>
            <a:r>
              <a:rPr lang="lt-LT" sz="4000" dirty="0" smtClean="0">
                <a:solidFill>
                  <a:srgbClr val="1520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Kaip patekti į vaizdo konferencijos kambarį</a:t>
            </a:r>
            <a:endParaRPr lang="lt-LT" sz="4000" dirty="0">
              <a:solidFill>
                <a:srgbClr val="1520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496" t="9458" r="2281" b="6897"/>
          <a:stretch/>
        </p:blipFill>
        <p:spPr bwMode="auto">
          <a:xfrm>
            <a:off x="251520" y="2132856"/>
            <a:ext cx="8568952" cy="4248472"/>
          </a:xfrm>
          <a:prstGeom prst="rect">
            <a:avLst/>
          </a:prstGeom>
          <a:ln w="38100">
            <a:solidFill>
              <a:srgbClr val="1117FB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5770984" y="3068960"/>
            <a:ext cx="914400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475656" y="1711660"/>
            <a:ext cx="2304256" cy="22934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7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059016" cy="1656184"/>
          </a:xfrm>
        </p:spPr>
        <p:txBody>
          <a:bodyPr>
            <a:normAutofit fontScale="90000"/>
          </a:bodyPr>
          <a:lstStyle/>
          <a:p>
            <a:r>
              <a:rPr lang="lt-LT" dirty="0" smtClean="0">
                <a:solidFill>
                  <a:srgbClr val="1520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Vaizdo konferencijos/susitikimų kambarys</a:t>
            </a:r>
            <a:endParaRPr lang="lt-LT" dirty="0"/>
          </a:p>
        </p:txBody>
      </p:sp>
      <p:pic>
        <p:nvPicPr>
          <p:cNvPr id="5" name="Paveikslėlis 9"/>
          <p:cNvPicPr>
            <a:picLocks noGrp="1"/>
          </p:cNvPicPr>
          <p:nvPr>
            <p:ph idx="1"/>
          </p:nvPr>
        </p:nvPicPr>
        <p:blipFill rotWithShape="1">
          <a:blip r:embed="rId2"/>
          <a:srcRect l="934" t="3045" b="5881"/>
          <a:stretch/>
        </p:blipFill>
        <p:spPr bwMode="auto">
          <a:xfrm>
            <a:off x="309890" y="1916832"/>
            <a:ext cx="8784976" cy="4680520"/>
          </a:xfrm>
          <a:prstGeom prst="rect">
            <a:avLst/>
          </a:prstGeom>
          <a:ln w="38100">
            <a:solidFill>
              <a:srgbClr val="0000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899592" y="2852936"/>
            <a:ext cx="1706488" cy="10584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195782" y="2097344"/>
            <a:ext cx="353931" cy="8878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546156" y="2258216"/>
            <a:ext cx="649626" cy="7552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024078" y="2161056"/>
            <a:ext cx="171704" cy="8523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126314" y="4581128"/>
            <a:ext cx="949742" cy="3960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55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105</Words>
  <Application>Microsoft Office PowerPoint</Application>
  <PresentationFormat>On-screen Show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Renginiai</vt:lpstr>
      <vt:lpstr>Suteikiama galimybė visiems programos „eTwinning“ dalyviams organizuoti bei vykdyti vietinius ir internetinius renginius. </vt:lpstr>
      <vt:lpstr>Renginio registracija</vt:lpstr>
      <vt:lpstr>PowerPoint Presentation</vt:lpstr>
      <vt:lpstr> Kaip prisijungti prie vaizdo   konferencijos renginio: 1) Iš pradžios puslapio; </vt:lpstr>
      <vt:lpstr>  2) Iš nuorodos „Renginiai“;</vt:lpstr>
      <vt:lpstr>Kaip patekti į vaizdo konferencijos kambarį</vt:lpstr>
      <vt:lpstr>Vaizdo konferencijos/susitikimų kambarys</vt:lpstr>
      <vt:lpstr>Dalijimosi erdvė</vt:lpstr>
      <vt:lpstr>PowerPoint Presentation</vt:lpstr>
      <vt:lpstr>Diskusijų erdvė</vt:lpstr>
      <vt:lpstr>PowerPoint Presentation</vt:lpstr>
      <vt:lpstr>Bendradarbiavimo erdvė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Gediminas Mumėnas</dc:creator>
  <cp:lastModifiedBy>Mantas</cp:lastModifiedBy>
  <cp:revision>36</cp:revision>
  <dcterms:created xsi:type="dcterms:W3CDTF">2015-07-09T03:55:19Z</dcterms:created>
  <dcterms:modified xsi:type="dcterms:W3CDTF">2015-11-19T10:36:29Z</dcterms:modified>
</cp:coreProperties>
</file>